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2" r:id="rId4"/>
    <p:sldId id="258" r:id="rId5"/>
    <p:sldId id="259" r:id="rId6"/>
    <p:sldId id="260" r:id="rId7"/>
    <p:sldId id="262" r:id="rId8"/>
    <p:sldId id="263" r:id="rId9"/>
    <p:sldId id="264" r:id="rId10"/>
    <p:sldId id="265" r:id="rId11"/>
    <p:sldId id="266" r:id="rId12"/>
    <p:sldId id="268" r:id="rId13"/>
    <p:sldId id="269" r:id="rId14"/>
    <p:sldId id="273" r:id="rId15"/>
    <p:sldId id="274" r:id="rId16"/>
    <p:sldId id="271"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24" charset="0"/>
        <a:ea typeface="+mn-ea"/>
        <a:cs typeface="+mn-cs"/>
      </a:defRPr>
    </a:lvl1pPr>
    <a:lvl2pPr marL="457200" algn="l" rtl="0" fontAlgn="base">
      <a:spcBef>
        <a:spcPct val="0"/>
      </a:spcBef>
      <a:spcAft>
        <a:spcPct val="0"/>
      </a:spcAft>
      <a:defRPr sz="2400" kern="1200">
        <a:solidFill>
          <a:schemeClr val="tx1"/>
        </a:solidFill>
        <a:latin typeface="Times New Roman" pitchFamily="124" charset="0"/>
        <a:ea typeface="+mn-ea"/>
        <a:cs typeface="+mn-cs"/>
      </a:defRPr>
    </a:lvl2pPr>
    <a:lvl3pPr marL="914400" algn="l" rtl="0" fontAlgn="base">
      <a:spcBef>
        <a:spcPct val="0"/>
      </a:spcBef>
      <a:spcAft>
        <a:spcPct val="0"/>
      </a:spcAft>
      <a:defRPr sz="2400" kern="1200">
        <a:solidFill>
          <a:schemeClr val="tx1"/>
        </a:solidFill>
        <a:latin typeface="Times New Roman" pitchFamily="124" charset="0"/>
        <a:ea typeface="+mn-ea"/>
        <a:cs typeface="+mn-cs"/>
      </a:defRPr>
    </a:lvl3pPr>
    <a:lvl4pPr marL="1371600" algn="l" rtl="0" fontAlgn="base">
      <a:spcBef>
        <a:spcPct val="0"/>
      </a:spcBef>
      <a:spcAft>
        <a:spcPct val="0"/>
      </a:spcAft>
      <a:defRPr sz="2400" kern="1200">
        <a:solidFill>
          <a:schemeClr val="tx1"/>
        </a:solidFill>
        <a:latin typeface="Times New Roman" pitchFamily="124" charset="0"/>
        <a:ea typeface="+mn-ea"/>
        <a:cs typeface="+mn-cs"/>
      </a:defRPr>
    </a:lvl4pPr>
    <a:lvl5pPr marL="1828800" algn="l" rtl="0" fontAlgn="base">
      <a:spcBef>
        <a:spcPct val="0"/>
      </a:spcBef>
      <a:spcAft>
        <a:spcPct val="0"/>
      </a:spcAft>
      <a:defRPr sz="2400" kern="1200">
        <a:solidFill>
          <a:schemeClr val="tx1"/>
        </a:solidFill>
        <a:latin typeface="Times New Roman" pitchFamily="124" charset="0"/>
        <a:ea typeface="+mn-ea"/>
        <a:cs typeface="+mn-cs"/>
      </a:defRPr>
    </a:lvl5pPr>
    <a:lvl6pPr marL="2286000" algn="l" defTabSz="914400" rtl="0" eaLnBrk="1" latinLnBrk="0" hangingPunct="1">
      <a:defRPr sz="2400" kern="1200">
        <a:solidFill>
          <a:schemeClr val="tx1"/>
        </a:solidFill>
        <a:latin typeface="Times New Roman" pitchFamily="124" charset="0"/>
        <a:ea typeface="+mn-ea"/>
        <a:cs typeface="+mn-cs"/>
      </a:defRPr>
    </a:lvl6pPr>
    <a:lvl7pPr marL="2743200" algn="l" defTabSz="914400" rtl="0" eaLnBrk="1" latinLnBrk="0" hangingPunct="1">
      <a:defRPr sz="2400" kern="1200">
        <a:solidFill>
          <a:schemeClr val="tx1"/>
        </a:solidFill>
        <a:latin typeface="Times New Roman" pitchFamily="124" charset="0"/>
        <a:ea typeface="+mn-ea"/>
        <a:cs typeface="+mn-cs"/>
      </a:defRPr>
    </a:lvl7pPr>
    <a:lvl8pPr marL="3200400" algn="l" defTabSz="914400" rtl="0" eaLnBrk="1" latinLnBrk="0" hangingPunct="1">
      <a:defRPr sz="2400" kern="1200">
        <a:solidFill>
          <a:schemeClr val="tx1"/>
        </a:solidFill>
        <a:latin typeface="Times New Roman" pitchFamily="124" charset="0"/>
        <a:ea typeface="+mn-ea"/>
        <a:cs typeface="+mn-cs"/>
      </a:defRPr>
    </a:lvl8pPr>
    <a:lvl9pPr marL="3657600" algn="l" defTabSz="914400" rtl="0" eaLnBrk="1" latinLnBrk="0" hangingPunct="1">
      <a:defRPr sz="2400" kern="1200">
        <a:solidFill>
          <a:schemeClr val="tx1"/>
        </a:solidFill>
        <a:latin typeface="Times New Roman" pitchFamily="12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74" d="100"/>
          <a:sy n="74" d="100"/>
        </p:scale>
        <p:origin x="-8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4C9297-A119-4BEA-AFA7-72C70E6624A0}"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24" charset="0"/>
        <a:ea typeface="+mn-ea"/>
        <a:cs typeface="+mn-cs"/>
      </a:defRPr>
    </a:lvl1pPr>
    <a:lvl2pPr marL="457200" algn="l" rtl="0" fontAlgn="base">
      <a:spcBef>
        <a:spcPct val="30000"/>
      </a:spcBef>
      <a:spcAft>
        <a:spcPct val="0"/>
      </a:spcAft>
      <a:defRPr sz="1200" kern="1200">
        <a:solidFill>
          <a:schemeClr val="tx1"/>
        </a:solidFill>
        <a:latin typeface="Times New Roman" pitchFamily="124" charset="0"/>
        <a:ea typeface="+mn-ea"/>
        <a:cs typeface="+mn-cs"/>
      </a:defRPr>
    </a:lvl2pPr>
    <a:lvl3pPr marL="914400" algn="l" rtl="0" fontAlgn="base">
      <a:spcBef>
        <a:spcPct val="30000"/>
      </a:spcBef>
      <a:spcAft>
        <a:spcPct val="0"/>
      </a:spcAft>
      <a:defRPr sz="1200" kern="1200">
        <a:solidFill>
          <a:schemeClr val="tx1"/>
        </a:solidFill>
        <a:latin typeface="Times New Roman" pitchFamily="124" charset="0"/>
        <a:ea typeface="+mn-ea"/>
        <a:cs typeface="+mn-cs"/>
      </a:defRPr>
    </a:lvl3pPr>
    <a:lvl4pPr marL="1371600" algn="l" rtl="0" fontAlgn="base">
      <a:spcBef>
        <a:spcPct val="30000"/>
      </a:spcBef>
      <a:spcAft>
        <a:spcPct val="0"/>
      </a:spcAft>
      <a:defRPr sz="1200" kern="1200">
        <a:solidFill>
          <a:schemeClr val="tx1"/>
        </a:solidFill>
        <a:latin typeface="Times New Roman" pitchFamily="124" charset="0"/>
        <a:ea typeface="+mn-ea"/>
        <a:cs typeface="+mn-cs"/>
      </a:defRPr>
    </a:lvl4pPr>
    <a:lvl5pPr marL="1828800" algn="l" rtl="0" fontAlgn="base">
      <a:spcBef>
        <a:spcPct val="30000"/>
      </a:spcBef>
      <a:spcAft>
        <a:spcPct val="0"/>
      </a:spcAft>
      <a:defRPr sz="1200" kern="1200">
        <a:solidFill>
          <a:schemeClr val="tx1"/>
        </a:solidFill>
        <a:latin typeface="Times New Roman" pitchFamily="12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6BFDF-9C2C-4135-A107-FBBE15913AEE}" type="slidenum">
              <a:rPr lang="en-US"/>
              <a:pPr/>
              <a:t>1</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9AD3C-40E6-4108-B0F6-4304A0A33DA1}" type="slidenum">
              <a:rPr lang="en-US"/>
              <a:pPr/>
              <a:t>10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6B6EC-5C56-49DB-9608-945347BAD8DD}" type="slidenum">
              <a:rPr lang="en-US"/>
              <a:pPr/>
              <a:t>11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93717-13A5-4C03-B524-7B941A44B81F}" type="slidenum">
              <a:rPr lang="en-US"/>
              <a:pPr/>
              <a:t>12</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D08F-7267-43B0-A507-1DE9B33DFEFF}" type="slidenum">
              <a:rPr lang="en-US"/>
              <a:pPr/>
              <a:t>13</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C1BD4-57D4-4ED1-8132-A06FA35A6542}"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88B0D-600B-4458-96AC-1B77F188144E}" type="slidenum">
              <a:rPr lang="en-US"/>
              <a:pPr/>
              <a:t>15</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D1B9F-BA46-4A36-853A-A1DE30039231}" type="slidenum">
              <a:rPr lang="en-US"/>
              <a:pPr/>
              <a:t>16</a:t>
            </a:fld>
            <a:endParaRPr 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175FA-31AE-4FEA-BEFE-EC02D02C000F}" type="slidenum">
              <a:rPr lang="en-US"/>
              <a:pPr/>
              <a:t>2</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B30E6-A679-4B0D-80FB-956C43160764}" type="slidenum">
              <a:rPr lang="en-US"/>
              <a:pPr/>
              <a:t>3</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A1FC2-32B4-4C56-8E7B-4C0F7B4E3B2A}" type="slidenum">
              <a:rPr lang="en-US"/>
              <a:pPr/>
              <a:t>4</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ADF66-2DA2-4BBF-B2D1-E616E8274B68}" type="slidenum">
              <a:rPr lang="en-US"/>
              <a:pPr/>
              <a:t>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5A27A-DF50-4936-A10D-A4B3BF254DD9}" type="slidenum">
              <a:rPr lang="en-US"/>
              <a:pPr/>
              <a:t>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B1004-608B-498A-BEBA-B4EF5ECCE2D7}" type="slidenum">
              <a:rPr lang="en-US"/>
              <a:pPr/>
              <a:t>7</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0A729-14D5-4686-9ACF-10A3B52EAA50}" type="slidenum">
              <a:rPr lang="en-US"/>
              <a:pPr/>
              <a:t>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F86A6-B652-4E67-A139-D0577BB8DFA8}" type="slidenum">
              <a:rPr lang="en-US"/>
              <a:pPr/>
              <a:t>9</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2F289B-9698-4233-988A-11DC6ACEE175}" type="slidenum">
              <a:rPr lang="en-US"/>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6443041-5F53-469E-9D3F-E24EFD6CEEFD}" type="slidenum">
              <a:rPr lang="en-US"/>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0409224-1E5C-4B1C-A2E8-41750058F32C}" type="slidenum">
              <a:rPr lang="en-US"/>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C73F745-5BDE-4B4B-B57B-FD07FC97D09D}" type="slidenum">
              <a:rPr lang="en-US"/>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B4DA5A2-99F0-473F-9C15-B6BD329D3B15}" type="slidenum">
              <a:rPr lang="en-US"/>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61E31EF-8FCE-4D90-A43A-7C6BED4C9BBA}" type="slidenum">
              <a:rPr lang="en-US"/>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0EBA965-F393-4E85-B651-4DE9302B7C0F}" type="slidenum">
              <a:rPr lang="en-US"/>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C889583-2001-4E27-895D-D37E9F43E041}" type="slidenum">
              <a:rPr lang="en-US"/>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D9E7A0F-B2B5-4717-9A13-2808F08C1CFE}" type="slidenum">
              <a:rPr lang="en-US"/>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3493826-FCBB-45AB-9B38-C8A6CD87AF63}" type="slidenum">
              <a:rPr lang="en-US"/>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398C325-F084-48E4-A762-82C6F8D3D110}" type="slidenum">
              <a:rPr lang="en-US"/>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ADB51B-DFCC-4D2D-8F98-0D09DF645C6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defRPr>
      </a:lvl2pPr>
      <a:lvl3pPr algn="ctr" rtl="0" fontAlgn="base">
        <a:spcBef>
          <a:spcPct val="0"/>
        </a:spcBef>
        <a:spcAft>
          <a:spcPct val="0"/>
        </a:spcAft>
        <a:defRPr sz="4400">
          <a:solidFill>
            <a:schemeClr val="tx2"/>
          </a:solidFill>
          <a:latin typeface="Times New Roman" pitchFamily="124" charset="0"/>
        </a:defRPr>
      </a:lvl3pPr>
      <a:lvl4pPr algn="ctr" rtl="0" fontAlgn="base">
        <a:spcBef>
          <a:spcPct val="0"/>
        </a:spcBef>
        <a:spcAft>
          <a:spcPct val="0"/>
        </a:spcAft>
        <a:defRPr sz="4400">
          <a:solidFill>
            <a:schemeClr val="tx2"/>
          </a:solidFill>
          <a:latin typeface="Times New Roman" pitchFamily="124" charset="0"/>
        </a:defRPr>
      </a:lvl4pPr>
      <a:lvl5pPr algn="ctr" rtl="0" fontAlgn="base">
        <a:spcBef>
          <a:spcPct val="0"/>
        </a:spcBef>
        <a:spcAft>
          <a:spcPct val="0"/>
        </a:spcAft>
        <a:defRPr sz="4400">
          <a:solidFill>
            <a:schemeClr val="tx2"/>
          </a:solidFill>
          <a:latin typeface="Times New Roman" pitchFamily="124" charset="0"/>
        </a:defRPr>
      </a:lvl5pPr>
      <a:lvl6pPr marL="457200" algn="ctr" rtl="0" fontAlgn="base">
        <a:spcBef>
          <a:spcPct val="0"/>
        </a:spcBef>
        <a:spcAft>
          <a:spcPct val="0"/>
        </a:spcAft>
        <a:defRPr sz="4400">
          <a:solidFill>
            <a:schemeClr val="tx2"/>
          </a:solidFill>
          <a:latin typeface="Times New Roman" pitchFamily="124" charset="0"/>
        </a:defRPr>
      </a:lvl6pPr>
      <a:lvl7pPr marL="914400" algn="ctr" rtl="0" fontAlgn="base">
        <a:spcBef>
          <a:spcPct val="0"/>
        </a:spcBef>
        <a:spcAft>
          <a:spcPct val="0"/>
        </a:spcAft>
        <a:defRPr sz="4400">
          <a:solidFill>
            <a:schemeClr val="tx2"/>
          </a:solidFill>
          <a:latin typeface="Times New Roman" pitchFamily="124" charset="0"/>
        </a:defRPr>
      </a:lvl7pPr>
      <a:lvl8pPr marL="1371600" algn="ctr" rtl="0" fontAlgn="base">
        <a:spcBef>
          <a:spcPct val="0"/>
        </a:spcBef>
        <a:spcAft>
          <a:spcPct val="0"/>
        </a:spcAft>
        <a:defRPr sz="4400">
          <a:solidFill>
            <a:schemeClr val="tx2"/>
          </a:solidFill>
          <a:latin typeface="Times New Roman" pitchFamily="124" charset="0"/>
        </a:defRPr>
      </a:lvl8pPr>
      <a:lvl9pPr marL="1828800" algn="ctr" rtl="0" fontAlgn="base">
        <a:spcBef>
          <a:spcPct val="0"/>
        </a:spcBef>
        <a:spcAft>
          <a:spcPct val="0"/>
        </a:spcAft>
        <a:defRPr sz="4400">
          <a:solidFill>
            <a:schemeClr val="tx2"/>
          </a:solidFill>
          <a:latin typeface="Times New Roman" pitchFamily="12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81000" y="381000"/>
            <a:ext cx="8153400" cy="2800767"/>
          </a:xfrm>
          <a:prstGeom prst="rect">
            <a:avLst/>
          </a:prstGeom>
          <a:noFill/>
          <a:ln w="9525">
            <a:noFill/>
            <a:miter lim="800000"/>
            <a:headEnd/>
            <a:tailEnd/>
          </a:ln>
          <a:effectLst/>
        </p:spPr>
        <p:txBody>
          <a:bodyPr>
            <a:spAutoFit/>
          </a:bodyPr>
          <a:lstStyle/>
          <a:p>
            <a:pPr algn="ctr">
              <a:spcBef>
                <a:spcPct val="50000"/>
              </a:spcBef>
            </a:pPr>
            <a:r>
              <a:rPr lang="en-US" sz="2800" b="1" dirty="0">
                <a:latin typeface="Arial" charset="0"/>
                <a:cs typeface="Times New Roman" pitchFamily="124" charset="0"/>
              </a:rPr>
              <a:t>Isabel Allende (n. </a:t>
            </a:r>
            <a:r>
              <a:rPr lang="en-US" sz="2800" b="1" dirty="0" smtClean="0">
                <a:latin typeface="Arial" charset="0"/>
                <a:cs typeface="Times New Roman" pitchFamily="124" charset="0"/>
              </a:rPr>
              <a:t>1942): </a:t>
            </a:r>
            <a:r>
              <a:rPr lang="en-US" sz="2800" b="1" u="sng" dirty="0">
                <a:latin typeface="Arial" charset="0"/>
                <a:cs typeface="Times New Roman" pitchFamily="124" charset="0"/>
              </a:rPr>
              <a:t>Cuentos de Eva Luna</a:t>
            </a:r>
            <a:r>
              <a:rPr lang="en-US" sz="2800" b="1" dirty="0">
                <a:latin typeface="Arial" charset="0"/>
                <a:cs typeface="Times New Roman" pitchFamily="124" charset="0"/>
              </a:rPr>
              <a:t> “Dos palabras” (1980)</a:t>
            </a:r>
          </a:p>
          <a:p>
            <a:pPr algn="ctr">
              <a:spcBef>
                <a:spcPct val="50000"/>
              </a:spcBef>
            </a:pPr>
            <a:r>
              <a:rPr lang="en-US" sz="2000" b="1" dirty="0">
                <a:latin typeface="Arial" charset="0"/>
                <a:cs typeface="Times New Roman" pitchFamily="124" charset="0"/>
              </a:rPr>
              <a:t>EL “BOOM” DE LA NARRATIVA </a:t>
            </a:r>
            <a:r>
              <a:rPr lang="en-US" sz="2000" b="1" dirty="0" smtClean="0">
                <a:latin typeface="Arial" charset="0"/>
                <a:cs typeface="Times New Roman" pitchFamily="124" charset="0"/>
              </a:rPr>
              <a:t>FEMENINA HISPANOAMERICANA Y </a:t>
            </a:r>
            <a:br>
              <a:rPr lang="en-US" sz="2000" b="1" dirty="0" smtClean="0">
                <a:latin typeface="Arial" charset="0"/>
                <a:cs typeface="Times New Roman" pitchFamily="124" charset="0"/>
              </a:rPr>
            </a:br>
            <a:r>
              <a:rPr lang="en-US" sz="2000" b="1" dirty="0" smtClean="0">
                <a:latin typeface="Arial" charset="0"/>
                <a:cs typeface="Times New Roman" pitchFamily="124" charset="0"/>
              </a:rPr>
              <a:t>EL REALISMO MAGICO, </a:t>
            </a:r>
            <a:r>
              <a:rPr lang="en-US" sz="2800" b="1" dirty="0" smtClean="0">
                <a:latin typeface="Arial" charset="0"/>
                <a:cs typeface="Times New Roman" pitchFamily="124" charset="0"/>
              </a:rPr>
              <a:t> </a:t>
            </a:r>
            <a:endParaRPr lang="en-US" sz="2800" b="1" dirty="0">
              <a:latin typeface="Arial" charset="0"/>
              <a:cs typeface="Times New Roman" pitchFamily="124" charset="0"/>
            </a:endParaRPr>
          </a:p>
          <a:p>
            <a:pPr>
              <a:spcBef>
                <a:spcPct val="50000"/>
              </a:spcBef>
            </a:pPr>
            <a:endParaRPr lang="en-US" sz="2800" b="1" dirty="0">
              <a:latin typeface="Arial" charset="0"/>
            </a:endParaRPr>
          </a:p>
        </p:txBody>
      </p:sp>
      <p:pic>
        <p:nvPicPr>
          <p:cNvPr id="2052" name="Picture 4"/>
          <p:cNvPicPr>
            <a:picLocks noChangeAspect="1" noChangeArrowheads="1"/>
          </p:cNvPicPr>
          <p:nvPr/>
        </p:nvPicPr>
        <p:blipFill>
          <a:blip r:embed="rId3" cstate="print"/>
          <a:srcRect/>
          <a:stretch>
            <a:fillRect/>
          </a:stretch>
        </p:blipFill>
        <p:spPr bwMode="auto">
          <a:xfrm>
            <a:off x="1447800" y="2590800"/>
            <a:ext cx="5942448" cy="3941763"/>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152400"/>
            <a:ext cx="4945072" cy="646331"/>
          </a:xfrm>
          <a:prstGeom prst="rect">
            <a:avLst/>
          </a:prstGeom>
        </p:spPr>
        <p:txBody>
          <a:bodyPr wrap="none">
            <a:spAutoFit/>
          </a:bodyPr>
          <a:lstStyle/>
          <a:p>
            <a:pPr algn="ctr"/>
            <a:r>
              <a:rPr lang="es-CO" sz="3600" b="1" dirty="0" smtClean="0"/>
              <a:t>Tema Central = </a:t>
            </a:r>
            <a:r>
              <a:rPr lang="es-CO" sz="3600" b="1" dirty="0" smtClean="0">
                <a:solidFill>
                  <a:srgbClr val="C00000"/>
                </a:solidFill>
              </a:rPr>
              <a:t>AMOR</a:t>
            </a:r>
            <a:r>
              <a:rPr lang="es-CO" sz="3600" b="1" dirty="0" smtClean="0"/>
              <a:t> </a:t>
            </a:r>
            <a:endParaRPr lang="es-CO" sz="3600" b="1" dirty="0"/>
          </a:p>
        </p:txBody>
      </p:sp>
      <p:sp>
        <p:nvSpPr>
          <p:cNvPr id="16385" name="Rectangle 1"/>
          <p:cNvSpPr>
            <a:spLocks noChangeArrowheads="1"/>
          </p:cNvSpPr>
          <p:nvPr/>
        </p:nvSpPr>
        <p:spPr bwMode="auto">
          <a:xfrm>
            <a:off x="457200" y="970002"/>
            <a:ext cx="7772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Hay dos aspectos del amor que existen en este cuento.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 primer aspecto es el amor que Belisa tiene para las palabras.  </a:t>
            </a:r>
          </a:p>
          <a:p>
            <a:pPr marL="0" marR="0" lvl="0" indent="0" algn="l" defTabSz="914400" rtl="0" eaLnBrk="1" fontAlgn="base" latinLnBrk="0" hangingPunct="1">
              <a:lnSpc>
                <a:spcPct val="100000"/>
              </a:lnSpc>
              <a:spcBef>
                <a:spcPct val="0"/>
              </a:spcBef>
              <a:spcAft>
                <a:spcPct val="0"/>
              </a:spcAft>
              <a:buClrTx/>
              <a:buSzTx/>
              <a:buFontTx/>
              <a:buNone/>
              <a:tabLst/>
            </a:pPr>
            <a:r>
              <a:rPr lang="es-CO" b="1" dirty="0" smtClean="0">
                <a:latin typeface="Calibri" pitchFamily="34" charset="0"/>
                <a:ea typeface="Times New Roman" pitchFamily="18" charset="0"/>
                <a:cs typeface="Times New Roman" pitchFamily="18" charset="0"/>
              </a:rPr>
              <a:t>E</a:t>
            </a: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 todas las partes de su vida, las palabras entregan a ella un sentimiento de intensidad y pasión que nadie  puede tocar.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 orto aspecto del amor es el amor entre Belisa y el Coronel.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Cuando Coronel preguntó para la ayuda de Belisa, él no entendió el impacto de este evento en su vida.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Después de los dos encontraron, todo cambió.  Era imposible que el Coronel no pensara sobre sus palabras propias o Belisa.   Por eso, en el fin, el hombre y la mujer estaban a juntos y es evidente que el amor que ellos compartan cambiará sus vidas.    </a:t>
            </a:r>
            <a:r>
              <a:rPr kumimoji="0" lang="es-CO"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s-C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CO" sz="1800" b="0" i="0" u="none" strike="noStrike" cap="none" normalizeH="0" baseline="0" dirty="0" smtClean="0">
              <a:ln>
                <a:noFill/>
              </a:ln>
              <a:solidFill>
                <a:schemeClr val="tx1"/>
              </a:solidFill>
              <a:effectLst/>
              <a:latin typeface="Arial" pitchFamily="34" charset="0"/>
            </a:endParaRPr>
          </a:p>
        </p:txBody>
      </p:sp>
      <p:pic>
        <p:nvPicPr>
          <p:cNvPr id="16386" name="Picture 2" descr="C:\Program Files\Microsoft Office\MEDIA\CAGCAT10\j0230876.wmf"/>
          <p:cNvPicPr>
            <a:picLocks noChangeAspect="1" noChangeArrowheads="1"/>
          </p:cNvPicPr>
          <p:nvPr/>
        </p:nvPicPr>
        <p:blipFill>
          <a:blip r:embed="rId3" cstate="print"/>
          <a:srcRect/>
          <a:stretch>
            <a:fillRect/>
          </a:stretch>
        </p:blipFill>
        <p:spPr bwMode="auto">
          <a:xfrm>
            <a:off x="7696200" y="152400"/>
            <a:ext cx="1219200" cy="1227809"/>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609600"/>
            <a:ext cx="7848600" cy="5909310"/>
          </a:xfrm>
          <a:prstGeom prst="rect">
            <a:avLst/>
          </a:prstGeom>
          <a:noFill/>
          <a:ln w="9525">
            <a:noFill/>
            <a:miter lim="800000"/>
            <a:headEnd/>
            <a:tailEnd/>
          </a:ln>
          <a:effectLst/>
        </p:spPr>
        <p:txBody>
          <a:bodyPr>
            <a:spAutoFit/>
          </a:bodyPr>
          <a:lstStyle/>
          <a:p>
            <a:pPr>
              <a:spcBef>
                <a:spcPct val="50000"/>
              </a:spcBef>
            </a:pPr>
            <a:r>
              <a:rPr lang="es-CO" sz="2800" b="1" i="1" dirty="0" smtClean="0">
                <a:latin typeface="Arial" charset="0"/>
                <a:cs typeface="Times New Roman" pitchFamily="124" charset="0"/>
              </a:rPr>
              <a:t>             Lectura más a fondo:  </a:t>
            </a:r>
          </a:p>
          <a:p>
            <a:pPr>
              <a:spcBef>
                <a:spcPct val="50000"/>
              </a:spcBef>
            </a:pPr>
            <a:r>
              <a:rPr lang="es-CO" sz="2800" b="1" dirty="0" smtClean="0">
                <a:latin typeface="Arial" charset="0"/>
                <a:cs typeface="Times New Roman" pitchFamily="124" charset="0"/>
              </a:rPr>
              <a:t>La palabra </a:t>
            </a:r>
            <a:r>
              <a:rPr lang="es-CO" sz="2800" b="1" u="sng" dirty="0" smtClean="0">
                <a:latin typeface="Arial" charset="0"/>
                <a:cs typeface="Times New Roman" pitchFamily="124" charset="0"/>
              </a:rPr>
              <a:t>metalingüístico</a:t>
            </a:r>
            <a:r>
              <a:rPr lang="es-CO" sz="2800" b="1" dirty="0" smtClean="0">
                <a:latin typeface="Arial" charset="0"/>
                <a:cs typeface="Times New Roman" pitchFamily="124" charset="0"/>
              </a:rPr>
              <a:t> indica que un </a:t>
            </a:r>
            <a:r>
              <a:rPr lang="es-CO" sz="2800" b="1" u="sng" dirty="0" smtClean="0">
                <a:latin typeface="Arial" charset="0"/>
                <a:cs typeface="Times New Roman" pitchFamily="124" charset="0"/>
              </a:rPr>
              <a:t>discurso</a:t>
            </a:r>
            <a:r>
              <a:rPr lang="es-CO" sz="2800" b="1" dirty="0" smtClean="0">
                <a:latin typeface="Arial" charset="0"/>
                <a:cs typeface="Times New Roman" pitchFamily="124" charset="0"/>
              </a:rPr>
              <a:t> trata de la </a:t>
            </a:r>
            <a:r>
              <a:rPr lang="es-CO" sz="2800" b="1" u="sng" dirty="0" smtClean="0">
                <a:latin typeface="Arial" charset="0"/>
                <a:cs typeface="Times New Roman" pitchFamily="124" charset="0"/>
              </a:rPr>
              <a:t>lengua misma</a:t>
            </a:r>
            <a:r>
              <a:rPr lang="es-CO" sz="2800" b="1" dirty="0" smtClean="0">
                <a:latin typeface="Arial" charset="0"/>
                <a:cs typeface="Times New Roman" pitchFamily="124" charset="0"/>
              </a:rPr>
              <a:t>.</a:t>
            </a:r>
            <a:endParaRPr lang="es-CO" sz="2800" b="1" u="sng" dirty="0" smtClean="0">
              <a:latin typeface="Arial" charset="0"/>
              <a:cs typeface="Times New Roman" pitchFamily="124" charset="0"/>
            </a:endParaRPr>
          </a:p>
          <a:p>
            <a:pPr marL="514350" indent="-514350">
              <a:spcBef>
                <a:spcPct val="50000"/>
              </a:spcBef>
            </a:pPr>
            <a:r>
              <a:rPr lang="es-CO" sz="2800" b="1" dirty="0" smtClean="0">
                <a:latin typeface="Arial" charset="0"/>
                <a:cs typeface="Times New Roman" pitchFamily="124" charset="0"/>
              </a:rPr>
              <a:t>   El discurso metalingüístico es quizá el elemento más notable de este relato, y empieza en las primeras palabras del cuento cuando el narrador explica el nombre de Belisa.  </a:t>
            </a:r>
          </a:p>
          <a:p>
            <a:pPr marL="514350" indent="-514350">
              <a:spcBef>
                <a:spcPct val="50000"/>
              </a:spcBef>
            </a:pPr>
            <a:endParaRPr lang="en-US" sz="2800" b="1" dirty="0" smtClean="0">
              <a:latin typeface="Arial" charset="0"/>
              <a:cs typeface="Times New Roman" pitchFamily="124" charset="0"/>
            </a:endParaRPr>
          </a:p>
          <a:p>
            <a:pPr marL="514350" indent="-514350">
              <a:spcBef>
                <a:spcPct val="50000"/>
              </a:spcBef>
            </a:pPr>
            <a:endParaRPr lang="en-US" sz="2800" b="1" dirty="0" smtClean="0">
              <a:latin typeface="Arial" charset="0"/>
              <a:cs typeface="Times New Roman" pitchFamily="124" charset="0"/>
            </a:endParaRPr>
          </a:p>
          <a:p>
            <a:pPr marL="514350" indent="-514350">
              <a:spcBef>
                <a:spcPct val="50000"/>
              </a:spcBef>
            </a:pPr>
            <a:endParaRPr lang="en-US" sz="2800" b="1" dirty="0">
              <a:latin typeface="Arial" charset="0"/>
            </a:endParaRPr>
          </a:p>
        </p:txBody>
      </p:sp>
      <p:sp>
        <p:nvSpPr>
          <p:cNvPr id="3" name="Rectangle 2"/>
          <p:cNvSpPr/>
          <p:nvPr/>
        </p:nvSpPr>
        <p:spPr>
          <a:xfrm>
            <a:off x="533400" y="4724400"/>
            <a:ext cx="7162800" cy="1384995"/>
          </a:xfrm>
          <a:prstGeom prst="rect">
            <a:avLst/>
          </a:prstGeom>
        </p:spPr>
        <p:txBody>
          <a:bodyPr wrap="square">
            <a:spAutoFit/>
          </a:bodyPr>
          <a:lstStyle/>
          <a:p>
            <a:pPr>
              <a:spcBef>
                <a:spcPct val="50000"/>
              </a:spcBef>
            </a:pPr>
            <a:r>
              <a:rPr lang="es-CO" sz="2800" b="1" dirty="0" smtClean="0">
                <a:latin typeface="Arial" charset="0"/>
                <a:cs typeface="Times New Roman" pitchFamily="124" charset="0"/>
              </a:rPr>
              <a:t>Se le llama </a:t>
            </a:r>
            <a:r>
              <a:rPr lang="es-CO" sz="2800" b="1" u="sng" dirty="0" smtClean="0">
                <a:latin typeface="Arial" charset="0"/>
                <a:cs typeface="Times New Roman" pitchFamily="124" charset="0"/>
              </a:rPr>
              <a:t>autorreferencial</a:t>
            </a:r>
            <a:r>
              <a:rPr lang="es-CO" sz="2800" b="1" dirty="0" smtClean="0">
                <a:latin typeface="Arial" charset="0"/>
                <a:cs typeface="Times New Roman" pitchFamily="124" charset="0"/>
              </a:rPr>
              <a:t> a una obra que llama la atención a </a:t>
            </a:r>
            <a:r>
              <a:rPr lang="es-CO" sz="2800" b="1" u="sng" dirty="0" smtClean="0">
                <a:latin typeface="Arial" charset="0"/>
                <a:cs typeface="Times New Roman" pitchFamily="124" charset="0"/>
              </a:rPr>
              <a:t>su propio proceso creativo</a:t>
            </a:r>
            <a:r>
              <a:rPr lang="es-CO" sz="2800" b="1" dirty="0" smtClean="0">
                <a:latin typeface="Arial" charset="0"/>
                <a:cs typeface="Times New Roman" pitchFamily="124" charset="0"/>
              </a:rPr>
              <a:t>.  </a:t>
            </a:r>
          </a:p>
        </p:txBody>
      </p:sp>
      <p:pic>
        <p:nvPicPr>
          <p:cNvPr id="4" name="Picture 10"/>
          <p:cNvPicPr>
            <a:picLocks noChangeAspect="1" noChangeArrowheads="1"/>
          </p:cNvPicPr>
          <p:nvPr/>
        </p:nvPicPr>
        <p:blipFill>
          <a:blip r:embed="rId3" cstate="print"/>
          <a:srcRect/>
          <a:stretch>
            <a:fillRect/>
          </a:stretch>
        </p:blipFill>
        <p:spPr bwMode="auto">
          <a:xfrm>
            <a:off x="7315200" y="152400"/>
            <a:ext cx="1451820" cy="1220583"/>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533400" y="533400"/>
            <a:ext cx="8153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 símbolo que existe en el cuento es las palabras secretas. </a:t>
            </a:r>
            <a:endParaRPr lang="es-CO" sz="28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Estas palabras representan la conexión y el amor que está presente entre Belisa y el Coronel.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Además, las palabras están incluyendo como una cosa tangible para demostrar el cambio en la vida del hombre.               </a:t>
            </a:r>
            <a:endParaRPr kumimoji="0" lang="es-CO"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Finalmente, el título está significado porque él demuestra a todos el gran impacto de las dos palabras secretas en la vida del Coronel.  </a:t>
            </a:r>
            <a:r>
              <a:rPr kumimoji="0" lang="es-CO" sz="11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CO" sz="1800" b="1" i="0" u="none" strike="noStrike" cap="none" normalizeH="0" baseline="0" dirty="0" smtClean="0">
              <a:ln>
                <a:noFill/>
              </a:ln>
              <a:solidFill>
                <a:schemeClr val="tx1"/>
              </a:solidFill>
              <a:effectLst/>
              <a:latin typeface="Arial" pitchFamily="34" charset="0"/>
            </a:endParaRPr>
          </a:p>
        </p:txBody>
      </p:sp>
      <p:pic>
        <p:nvPicPr>
          <p:cNvPr id="10242" name="Picture 2" descr="C:\Documents and Settings\221162\Local Settings\Temporary Internet Files\Content.IE5\7HQYTOZK\MP900440292[1].jpg"/>
          <p:cNvPicPr>
            <a:picLocks noChangeAspect="1" noChangeArrowheads="1"/>
          </p:cNvPicPr>
          <p:nvPr/>
        </p:nvPicPr>
        <p:blipFill>
          <a:blip r:embed="rId3" cstate="print"/>
          <a:srcRect/>
          <a:stretch>
            <a:fillRect/>
          </a:stretch>
        </p:blipFill>
        <p:spPr bwMode="auto">
          <a:xfrm>
            <a:off x="3352800" y="4953000"/>
            <a:ext cx="2233782" cy="1676400"/>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381000"/>
            <a:ext cx="8305800" cy="6286500"/>
          </a:xfrm>
          <a:prstGeom prst="rect">
            <a:avLst/>
          </a:prstGeom>
          <a:noFill/>
          <a:ln w="9525">
            <a:noFill/>
            <a:miter lim="800000"/>
            <a:headEnd/>
            <a:tailEnd/>
          </a:ln>
          <a:effectLst/>
        </p:spPr>
        <p:txBody>
          <a:bodyPr>
            <a:spAutoFit/>
          </a:bodyPr>
          <a:lstStyle/>
          <a:p>
            <a:pPr>
              <a:spcBef>
                <a:spcPct val="50000"/>
              </a:spcBef>
              <a:buFontTx/>
              <a:buChar char="•"/>
            </a:pPr>
            <a:r>
              <a:rPr lang="es-CO" sz="2800" b="1" dirty="0" smtClean="0">
                <a:latin typeface="Arial" charset="0"/>
                <a:cs typeface="Times New Roman" pitchFamily="124" charset="0"/>
              </a:rPr>
              <a:t> Sin embargo, hay algo en Belisa que atrae al Mulato y al Coronel.  ¿Qué ser</a:t>
            </a:r>
            <a:r>
              <a:rPr lang="es-CO" sz="2800" b="1" dirty="0" smtClean="0">
                <a:latin typeface="Arial" charset="0"/>
                <a:cs typeface="Arial" charset="0"/>
              </a:rPr>
              <a:t>á</a:t>
            </a:r>
            <a:r>
              <a:rPr lang="es-CO" sz="2800" b="1" dirty="0" smtClean="0">
                <a:latin typeface="Arial" charset="0"/>
                <a:cs typeface="Times New Roman" pitchFamily="124" charset="0"/>
              </a:rPr>
              <a:t>?</a:t>
            </a:r>
          </a:p>
          <a:p>
            <a:pPr>
              <a:spcBef>
                <a:spcPct val="50000"/>
              </a:spcBef>
              <a:buFontTx/>
              <a:buChar char="•"/>
            </a:pPr>
            <a:r>
              <a:rPr lang="es-CO" sz="2800" b="1" dirty="0" smtClean="0">
                <a:latin typeface="Arial" charset="0"/>
                <a:cs typeface="Times New Roman" pitchFamily="124" charset="0"/>
              </a:rPr>
              <a:t> El Coronel y sus guerrilleros representan claramente el </a:t>
            </a:r>
            <a:r>
              <a:rPr lang="es-CO" sz="2800" b="1" u="sng" dirty="0" smtClean="0">
                <a:latin typeface="Arial" charset="0"/>
                <a:cs typeface="Times New Roman" pitchFamily="124" charset="0"/>
              </a:rPr>
              <a:t>machismo</a:t>
            </a:r>
            <a:r>
              <a:rPr lang="es-CO" sz="2800" b="1" dirty="0" smtClean="0">
                <a:latin typeface="Arial" charset="0"/>
                <a:cs typeface="Times New Roman" pitchFamily="124" charset="0"/>
              </a:rPr>
              <a:t>.  Explica sus acciones a lo largo del relato que corroborant este hecho.</a:t>
            </a:r>
          </a:p>
          <a:p>
            <a:pPr>
              <a:spcBef>
                <a:spcPct val="50000"/>
              </a:spcBef>
              <a:buFontTx/>
              <a:buChar char="•"/>
            </a:pPr>
            <a:r>
              <a:rPr lang="es-CO" sz="2800" b="1" dirty="0" smtClean="0">
                <a:latin typeface="Arial" charset="0"/>
                <a:cs typeface="Times New Roman" pitchFamily="124" charset="0"/>
              </a:rPr>
              <a:t> Sin embargo, el cambio que nota el Mulato en su jefe tiene que ver con su “hombría”. ¿Qué se puede decir del poder de las palabras que llega hasta transformar este aspecto tan característico del hombre hispano?  Piensa en el poema “Peso ancestral” de Alfonsina Storni.</a:t>
            </a:r>
          </a:p>
          <a:p>
            <a:pPr>
              <a:spcBef>
                <a:spcPct val="50000"/>
              </a:spcBef>
            </a:pPr>
            <a:endParaRPr lang="en-US" sz="2800" b="1" dirty="0">
              <a:latin typeface="Arial"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 y="685800"/>
            <a:ext cx="7696200" cy="3722688"/>
          </a:xfrm>
          <a:prstGeom prst="rect">
            <a:avLst/>
          </a:prstGeom>
          <a:noFill/>
          <a:ln w="9525">
            <a:noFill/>
            <a:miter lim="800000"/>
            <a:headEnd/>
            <a:tailEnd/>
          </a:ln>
          <a:effectLst/>
        </p:spPr>
        <p:txBody>
          <a:bodyPr>
            <a:spAutoFit/>
          </a:bodyPr>
          <a:lstStyle/>
          <a:p>
            <a:pPr>
              <a:spcBef>
                <a:spcPct val="50000"/>
              </a:spcBef>
            </a:pPr>
            <a:r>
              <a:rPr lang="en-US" sz="2800" b="1" dirty="0">
                <a:latin typeface="Arial" charset="0"/>
                <a:cs typeface="Times New Roman" pitchFamily="124" charset="0"/>
              </a:rPr>
              <a:t>3. El relato contiene algo del </a:t>
            </a:r>
            <a:r>
              <a:rPr lang="en-US" sz="2800" b="1" u="sng" dirty="0">
                <a:latin typeface="Arial" charset="0"/>
                <a:cs typeface="Times New Roman" pitchFamily="124" charset="0"/>
              </a:rPr>
              <a:t>realismo mágico</a:t>
            </a:r>
            <a:r>
              <a:rPr lang="en-US" sz="2800" b="1" dirty="0">
                <a:latin typeface="Arial" charset="0"/>
                <a:cs typeface="Times New Roman" pitchFamily="124" charset="0"/>
              </a:rPr>
              <a:t>, pero nada mágico pasa excepto el </a:t>
            </a:r>
            <a:r>
              <a:rPr lang="en-US" sz="2800" b="1" u="sng" dirty="0">
                <a:latin typeface="Arial" charset="0"/>
                <a:cs typeface="Times New Roman" pitchFamily="124" charset="0"/>
              </a:rPr>
              <a:t>poder transformador de las palabras de Belisa</a:t>
            </a:r>
            <a:r>
              <a:rPr lang="en-US" sz="2800" b="1" dirty="0">
                <a:latin typeface="Arial" charset="0"/>
                <a:cs typeface="Times New Roman" pitchFamily="124" charset="0"/>
              </a:rPr>
              <a:t>.  Lo que sí ocurren son muchos hechos poco probables.  ¿Cuáles son?</a:t>
            </a:r>
          </a:p>
          <a:p>
            <a:pPr>
              <a:spcBef>
                <a:spcPct val="50000"/>
              </a:spcBef>
            </a:pPr>
            <a:r>
              <a:rPr lang="en-US" sz="2800" b="1" dirty="0">
                <a:latin typeface="Arial" charset="0"/>
                <a:cs typeface="Times New Roman" pitchFamily="124" charset="0"/>
              </a:rPr>
              <a:t>Explica cómo la autora implícita combina la </a:t>
            </a:r>
            <a:r>
              <a:rPr lang="en-US" sz="2800" b="1" u="sng" dirty="0">
                <a:latin typeface="Arial" charset="0"/>
                <a:cs typeface="Times New Roman" pitchFamily="124" charset="0"/>
              </a:rPr>
              <a:t>realidad y la fantasía</a:t>
            </a:r>
            <a:r>
              <a:rPr lang="en-US" sz="2800" b="1" dirty="0">
                <a:latin typeface="Arial" charset="0"/>
                <a:cs typeface="Times New Roman" pitchFamily="124" charset="0"/>
              </a:rPr>
              <a:t> y comenta el efecto que produce esta oposición.</a:t>
            </a:r>
            <a:r>
              <a:rPr lang="en-US" dirty="0"/>
              <a:t> </a:t>
            </a:r>
          </a:p>
        </p:txBody>
      </p:sp>
      <p:pic>
        <p:nvPicPr>
          <p:cNvPr id="6145" name="Picture 1" descr="C:\Documents and Settings\221162\Local Settings\Temporary Internet Files\Content.IE5\7HQYTOZK\MP900448448[1].jpg"/>
          <p:cNvPicPr>
            <a:picLocks noChangeAspect="1" noChangeArrowheads="1"/>
          </p:cNvPicPr>
          <p:nvPr/>
        </p:nvPicPr>
        <p:blipFill>
          <a:blip r:embed="rId3" cstate="print"/>
          <a:srcRect/>
          <a:stretch>
            <a:fillRect/>
          </a:stretch>
        </p:blipFill>
        <p:spPr bwMode="auto">
          <a:xfrm>
            <a:off x="4038600" y="4724400"/>
            <a:ext cx="1710813" cy="1657350"/>
          </a:xfrm>
          <a:prstGeom prst="rect">
            <a:avLst/>
          </a:prstGeom>
          <a:noFill/>
        </p:spPr>
      </p:pic>
      <p:pic>
        <p:nvPicPr>
          <p:cNvPr id="6147" name="Picture 3" descr="C:\Documents and Settings\221162\Local Settings\Temporary Internet Files\Content.IE5\IWX80C5O\MP900442215[1].jpg"/>
          <p:cNvPicPr>
            <a:picLocks noChangeAspect="1" noChangeArrowheads="1"/>
          </p:cNvPicPr>
          <p:nvPr/>
        </p:nvPicPr>
        <p:blipFill>
          <a:blip r:embed="rId4" cstate="print"/>
          <a:srcRect/>
          <a:stretch>
            <a:fillRect/>
          </a:stretch>
        </p:blipFill>
        <p:spPr bwMode="auto">
          <a:xfrm>
            <a:off x="6324600" y="4648200"/>
            <a:ext cx="1676400" cy="1828800"/>
          </a:xfrm>
          <a:prstGeom prst="rect">
            <a:avLst/>
          </a:prstGeom>
          <a:noFill/>
        </p:spPr>
      </p:pic>
      <p:pic>
        <p:nvPicPr>
          <p:cNvPr id="6148" name="Picture 4" descr="C:\Documents and Settings\221162\Local Settings\Temporary Internet Files\Content.IE5\1TP038A0\MP900440293[1].jpg"/>
          <p:cNvPicPr>
            <a:picLocks noChangeAspect="1" noChangeArrowheads="1"/>
          </p:cNvPicPr>
          <p:nvPr/>
        </p:nvPicPr>
        <p:blipFill>
          <a:blip r:embed="rId5" cstate="print"/>
          <a:srcRect/>
          <a:stretch>
            <a:fillRect/>
          </a:stretch>
        </p:blipFill>
        <p:spPr bwMode="auto">
          <a:xfrm>
            <a:off x="609600" y="4495800"/>
            <a:ext cx="2743200" cy="2058706"/>
          </a:xfrm>
          <a:prstGeom prst="rect">
            <a:avLst/>
          </a:prstGeom>
          <a:noFill/>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838200"/>
            <a:ext cx="8305800" cy="4792663"/>
          </a:xfrm>
          <a:prstGeom prst="rect">
            <a:avLst/>
          </a:prstGeom>
          <a:noFill/>
          <a:ln w="9525">
            <a:noFill/>
            <a:miter lim="800000"/>
            <a:headEnd/>
            <a:tailEnd/>
          </a:ln>
          <a:effectLst/>
        </p:spPr>
        <p:txBody>
          <a:bodyPr>
            <a:spAutoFit/>
          </a:bodyPr>
          <a:lstStyle/>
          <a:p>
            <a:pPr>
              <a:spcBef>
                <a:spcPct val="50000"/>
              </a:spcBef>
            </a:pPr>
            <a:r>
              <a:rPr lang="es-CO" dirty="0" smtClean="0">
                <a:cs typeface="Times New Roman" pitchFamily="124" charset="0"/>
              </a:rPr>
              <a:t>¿</a:t>
            </a:r>
            <a:r>
              <a:rPr lang="es-CO" sz="2800" b="1" dirty="0" smtClean="0">
                <a:latin typeface="Arial" charset="0"/>
                <a:cs typeface="Times New Roman" pitchFamily="124" charset="0"/>
              </a:rPr>
              <a:t>Conocemos el contenido del discurso que le escribe Belisa al Coronel?</a:t>
            </a:r>
          </a:p>
          <a:p>
            <a:pPr>
              <a:spcBef>
                <a:spcPct val="50000"/>
              </a:spcBef>
            </a:pPr>
            <a:r>
              <a:rPr lang="es-CO" sz="2800" b="1" dirty="0" smtClean="0">
                <a:latin typeface="Arial" charset="0"/>
                <a:cs typeface="Times New Roman" pitchFamily="124" charset="0"/>
              </a:rPr>
              <a:t>· Sin embargo, podemos inferir lo que contiene.  ¿Qué crees que decía el discurso?</a:t>
            </a:r>
          </a:p>
          <a:p>
            <a:pPr>
              <a:spcBef>
                <a:spcPct val="50000"/>
              </a:spcBef>
            </a:pPr>
            <a:r>
              <a:rPr lang="es-CO" sz="2800" b="1" dirty="0" smtClean="0">
                <a:latin typeface="Arial" charset="0"/>
                <a:cs typeface="Times New Roman" pitchFamily="124" charset="0"/>
              </a:rPr>
              <a:t>· ¿Por qué puedes llegar a esa conclusión?</a:t>
            </a:r>
          </a:p>
          <a:p>
            <a:pPr>
              <a:spcBef>
                <a:spcPct val="50000"/>
              </a:spcBef>
            </a:pPr>
            <a:r>
              <a:rPr lang="es-CO" sz="2800" b="1" dirty="0" smtClean="0">
                <a:latin typeface="Arial" charset="0"/>
                <a:cs typeface="Times New Roman" pitchFamily="124" charset="0"/>
              </a:rPr>
              <a:t>· Del mismo modo, no sabemos cuáles son las dos palabras de ñapa, pero se puede inferir.  ¿Cuáles crees que eran?</a:t>
            </a:r>
          </a:p>
          <a:p>
            <a:pPr>
              <a:spcBef>
                <a:spcPct val="50000"/>
              </a:spcBef>
            </a:pPr>
            <a:endParaRPr lang="en-US" sz="2800" b="1" dirty="0">
              <a:latin typeface="Arial" charset="0"/>
            </a:endParaRPr>
          </a:p>
        </p:txBody>
      </p:sp>
      <p:pic>
        <p:nvPicPr>
          <p:cNvPr id="20483" name="Picture 3"/>
          <p:cNvPicPr>
            <a:picLocks noChangeAspect="1" noChangeArrowheads="1"/>
          </p:cNvPicPr>
          <p:nvPr/>
        </p:nvPicPr>
        <p:blipFill>
          <a:blip r:embed="rId3" cstate="print"/>
          <a:srcRect/>
          <a:stretch>
            <a:fillRect/>
          </a:stretch>
        </p:blipFill>
        <p:spPr bwMode="auto">
          <a:xfrm>
            <a:off x="5105400" y="4848225"/>
            <a:ext cx="2286000" cy="1565275"/>
          </a:xfrm>
          <a:prstGeom prst="rect">
            <a:avLst/>
          </a:prstGeom>
          <a:noFill/>
          <a:ln w="9525">
            <a:noFill/>
            <a:miter lim="800000"/>
            <a:headEnd/>
            <a:tailEnd/>
          </a:ln>
          <a:effectLst/>
        </p:spPr>
      </p:pic>
      <p:sp>
        <p:nvSpPr>
          <p:cNvPr id="20484" name="Text Box 4"/>
          <p:cNvSpPr txBox="1">
            <a:spLocks noChangeArrowheads="1"/>
          </p:cNvSpPr>
          <p:nvPr/>
        </p:nvSpPr>
        <p:spPr bwMode="auto">
          <a:xfrm>
            <a:off x="3276600" y="5410200"/>
            <a:ext cx="1752600" cy="579438"/>
          </a:xfrm>
          <a:prstGeom prst="rect">
            <a:avLst/>
          </a:prstGeom>
          <a:noFill/>
          <a:ln w="9525">
            <a:noFill/>
            <a:miter lim="800000"/>
            <a:headEnd/>
            <a:tailEnd/>
          </a:ln>
          <a:effectLst/>
        </p:spPr>
        <p:txBody>
          <a:bodyPr>
            <a:spAutoFit/>
          </a:bodyPr>
          <a:lstStyle/>
          <a:p>
            <a:pPr>
              <a:spcBef>
                <a:spcPct val="50000"/>
              </a:spcBef>
            </a:pPr>
            <a:r>
              <a:rPr lang="en-US" sz="3200" b="1" dirty="0">
                <a:latin typeface="Arial" charset="0"/>
              </a:rPr>
              <a:t>¿Serían</a:t>
            </a:r>
          </a:p>
        </p:txBody>
      </p:sp>
      <p:sp>
        <p:nvSpPr>
          <p:cNvPr id="20485" name="Text Box 5"/>
          <p:cNvSpPr txBox="1">
            <a:spLocks noChangeArrowheads="1"/>
          </p:cNvSpPr>
          <p:nvPr/>
        </p:nvSpPr>
        <p:spPr bwMode="auto">
          <a:xfrm>
            <a:off x="7543800" y="5486400"/>
            <a:ext cx="1143000" cy="579438"/>
          </a:xfrm>
          <a:prstGeom prst="rect">
            <a:avLst/>
          </a:prstGeom>
          <a:noFill/>
          <a:ln w="9525">
            <a:noFill/>
            <a:miter lim="800000"/>
            <a:headEnd/>
            <a:tailEnd/>
          </a:ln>
          <a:effectLst/>
        </p:spPr>
        <p:txBody>
          <a:bodyPr>
            <a:spAutoFit/>
          </a:bodyPr>
          <a:lstStyle/>
          <a:p>
            <a:pPr>
              <a:spcBef>
                <a:spcPct val="50000"/>
              </a:spcBef>
            </a:pPr>
            <a:r>
              <a:rPr lang="en-US" sz="3200" b="1" dirty="0">
                <a:latin typeface="Arial" charset="0"/>
              </a:rPr>
              <a:t>?</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3276600" y="4419600"/>
            <a:ext cx="2667000" cy="2239963"/>
          </a:xfrm>
          <a:prstGeom prst="rect">
            <a:avLst/>
          </a:prstGeom>
          <a:noFill/>
          <a:ln w="9525">
            <a:noFill/>
            <a:miter lim="800000"/>
            <a:headEnd/>
            <a:tailEnd/>
          </a:ln>
          <a:effectLst/>
        </p:spPr>
      </p:pic>
      <p:pic>
        <p:nvPicPr>
          <p:cNvPr id="17411" name="Picture 3"/>
          <p:cNvPicPr>
            <a:picLocks noChangeAspect="1" noChangeArrowheads="1"/>
          </p:cNvPicPr>
          <p:nvPr/>
        </p:nvPicPr>
        <p:blipFill>
          <a:blip r:embed="rId4" cstate="print"/>
          <a:srcRect/>
          <a:stretch>
            <a:fillRect/>
          </a:stretch>
        </p:blipFill>
        <p:spPr bwMode="auto">
          <a:xfrm>
            <a:off x="3733800" y="1219200"/>
            <a:ext cx="4343400" cy="3025775"/>
          </a:xfrm>
          <a:prstGeom prst="rect">
            <a:avLst/>
          </a:prstGeom>
          <a:noFill/>
          <a:ln w="9525">
            <a:noFill/>
            <a:miter lim="800000"/>
            <a:headEnd/>
            <a:tailEnd/>
          </a:ln>
          <a:effectLst/>
        </p:spPr>
      </p:pic>
      <p:pic>
        <p:nvPicPr>
          <p:cNvPr id="17412" name="Picture 4"/>
          <p:cNvPicPr>
            <a:picLocks noChangeAspect="1" noChangeArrowheads="1"/>
          </p:cNvPicPr>
          <p:nvPr/>
        </p:nvPicPr>
        <p:blipFill>
          <a:blip r:embed="rId5" cstate="print"/>
          <a:srcRect/>
          <a:stretch>
            <a:fillRect/>
          </a:stretch>
        </p:blipFill>
        <p:spPr bwMode="auto">
          <a:xfrm>
            <a:off x="990600" y="1219200"/>
            <a:ext cx="2603500" cy="297180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6" cstate="print"/>
          <a:srcRect/>
          <a:stretch>
            <a:fillRect/>
          </a:stretch>
        </p:blipFill>
        <p:spPr bwMode="auto">
          <a:xfrm>
            <a:off x="6172200" y="4419600"/>
            <a:ext cx="1874838" cy="2133600"/>
          </a:xfrm>
          <a:prstGeom prst="rect">
            <a:avLst/>
          </a:prstGeom>
          <a:noFill/>
          <a:ln w="9525">
            <a:noFill/>
            <a:miter lim="800000"/>
            <a:headEnd/>
            <a:tailEnd/>
          </a:ln>
          <a:effectLst/>
        </p:spPr>
      </p:pic>
      <p:pic>
        <p:nvPicPr>
          <p:cNvPr id="17414" name="Picture 6"/>
          <p:cNvPicPr>
            <a:picLocks noChangeAspect="1" noChangeArrowheads="1"/>
          </p:cNvPicPr>
          <p:nvPr/>
        </p:nvPicPr>
        <p:blipFill>
          <a:blip r:embed="rId7" cstate="print"/>
          <a:srcRect/>
          <a:stretch>
            <a:fillRect/>
          </a:stretch>
        </p:blipFill>
        <p:spPr bwMode="auto">
          <a:xfrm>
            <a:off x="1066800" y="4419600"/>
            <a:ext cx="2066925" cy="2209800"/>
          </a:xfrm>
          <a:prstGeom prst="rect">
            <a:avLst/>
          </a:prstGeom>
          <a:noFill/>
          <a:ln w="9525">
            <a:noFill/>
            <a:miter lim="800000"/>
            <a:headEnd/>
            <a:tailEnd/>
          </a:ln>
          <a:effectLst/>
        </p:spPr>
      </p:pic>
      <p:sp>
        <p:nvSpPr>
          <p:cNvPr id="17415" name="Text Box 7"/>
          <p:cNvSpPr txBox="1">
            <a:spLocks noChangeArrowheads="1"/>
          </p:cNvSpPr>
          <p:nvPr/>
        </p:nvSpPr>
        <p:spPr bwMode="auto">
          <a:xfrm>
            <a:off x="381000" y="228600"/>
            <a:ext cx="8153400" cy="1493838"/>
          </a:xfrm>
          <a:prstGeom prst="rect">
            <a:avLst/>
          </a:prstGeom>
          <a:noFill/>
          <a:ln w="9525">
            <a:noFill/>
            <a:miter lim="800000"/>
            <a:headEnd/>
            <a:tailEnd/>
          </a:ln>
          <a:effectLst/>
        </p:spPr>
        <p:txBody>
          <a:bodyPr>
            <a:spAutoFit/>
          </a:bodyPr>
          <a:lstStyle/>
          <a:p>
            <a:pPr algn="ctr">
              <a:spcBef>
                <a:spcPct val="50000"/>
              </a:spcBef>
            </a:pPr>
            <a:r>
              <a:rPr lang="en-US" sz="2800" b="1" dirty="0">
                <a:latin typeface="Arial" charset="0"/>
                <a:cs typeface="Times New Roman" pitchFamily="124" charset="0"/>
              </a:rPr>
              <a:t>Isabel Allende “Dos palabras” (1980)       Tema: La l</a:t>
            </a:r>
            <a:r>
              <a:rPr lang="en-US" altLang="ja-JP" sz="2800" b="1" dirty="0">
                <a:latin typeface="Arial" charset="0"/>
                <a:ea typeface="ＭＳ Ｐゴシック" charset="-128"/>
                <a:cs typeface="Times New Roman" pitchFamily="124" charset="0"/>
              </a:rPr>
              <a:t>ínea tenue entre lo real y lo ilusorio</a:t>
            </a:r>
            <a:endParaRPr lang="en-US" sz="2800" b="1" dirty="0">
              <a:latin typeface="Arial" charset="0"/>
              <a:cs typeface="Times New Roman" pitchFamily="124" charset="0"/>
            </a:endParaRPr>
          </a:p>
          <a:p>
            <a:pPr>
              <a:spcBef>
                <a:spcPct val="50000"/>
              </a:spcBef>
            </a:pPr>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38200" y="-228600"/>
            <a:ext cx="7620000" cy="4555093"/>
          </a:xfrm>
          <a:prstGeom prst="rect">
            <a:avLst/>
          </a:prstGeom>
          <a:noFill/>
          <a:ln w="9525">
            <a:noFill/>
            <a:miter lim="800000"/>
            <a:headEnd/>
            <a:tailEnd/>
          </a:ln>
          <a:effectLst/>
        </p:spPr>
        <p:txBody>
          <a:bodyPr>
            <a:spAutoFit/>
          </a:bodyPr>
          <a:lstStyle/>
          <a:p>
            <a:pPr algn="ctr">
              <a:spcBef>
                <a:spcPct val="50000"/>
              </a:spcBef>
            </a:pPr>
            <a:r>
              <a:rPr lang="es-CO" b="1" dirty="0" smtClean="0">
                <a:cs typeface="Times New Roman" pitchFamily="124" charset="0"/>
              </a:rPr>
              <a:t> </a:t>
            </a:r>
          </a:p>
          <a:p>
            <a:pPr>
              <a:spcBef>
                <a:spcPct val="50000"/>
              </a:spcBef>
            </a:pPr>
            <a:r>
              <a:rPr lang="es-CO" sz="2800" b="1" dirty="0" smtClean="0">
                <a:latin typeface="Arial" charset="0"/>
              </a:rPr>
              <a:t>Nace en Lima, Perú.  Su padre embajador de Chile en este país.  En realidad, es chilena.</a:t>
            </a:r>
          </a:p>
          <a:p>
            <a:pPr>
              <a:spcBef>
                <a:spcPct val="50000"/>
              </a:spcBef>
            </a:pPr>
            <a:r>
              <a:rPr lang="es-CO" sz="2800" b="1" dirty="0" smtClean="0">
                <a:latin typeface="Arial" charset="0"/>
              </a:rPr>
              <a:t>Emigra a EE.UU.  Su tío fue el asesinado Presidente de Chile Salvador Allende.</a:t>
            </a:r>
          </a:p>
          <a:p>
            <a:pPr>
              <a:spcBef>
                <a:spcPct val="50000"/>
              </a:spcBef>
            </a:pPr>
            <a:r>
              <a:rPr lang="es-CO" sz="2800" b="1" dirty="0" smtClean="0">
                <a:latin typeface="Arial" charset="0"/>
              </a:rPr>
              <a:t>Su </a:t>
            </a:r>
            <a:r>
              <a:rPr lang="es-CO" sz="2800" b="1" dirty="0" smtClean="0">
                <a:latin typeface="Arial" charset="0"/>
              </a:rPr>
              <a:t>palabra </a:t>
            </a:r>
            <a:r>
              <a:rPr lang="es-CO" sz="2800" b="1" dirty="0" smtClean="0">
                <a:latin typeface="Arial" charset="0"/>
              </a:rPr>
              <a:t>favorita: “espíritu” dice que expresa lo que todos llevamos por dentro y por fuera.</a:t>
            </a:r>
            <a:endParaRPr lang="es-CO" sz="2800" b="1" dirty="0">
              <a:latin typeface="Arial" charset="0"/>
            </a:endParaRPr>
          </a:p>
        </p:txBody>
      </p:sp>
      <p:pic>
        <p:nvPicPr>
          <p:cNvPr id="34817" name="Picture 1" descr="C:\Documents and Settings\221162\Local Settings\Temporary Internet Files\Content.IE5\04NCYDF8\MC900015904[1].wmf"/>
          <p:cNvPicPr>
            <a:picLocks noChangeAspect="1" noChangeArrowheads="1"/>
          </p:cNvPicPr>
          <p:nvPr/>
        </p:nvPicPr>
        <p:blipFill>
          <a:blip r:embed="rId3" cstate="print"/>
          <a:srcRect/>
          <a:stretch>
            <a:fillRect/>
          </a:stretch>
        </p:blipFill>
        <p:spPr bwMode="auto">
          <a:xfrm>
            <a:off x="2971800" y="4191000"/>
            <a:ext cx="2950464" cy="2320667"/>
          </a:xfrm>
          <a:prstGeom prst="rect">
            <a:avLst/>
          </a:prstGeom>
          <a:noFill/>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381000"/>
            <a:ext cx="7315200" cy="2774950"/>
          </a:xfrm>
          <a:prstGeom prst="rect">
            <a:avLst/>
          </a:prstGeom>
          <a:noFill/>
          <a:ln w="9525">
            <a:noFill/>
            <a:miter lim="800000"/>
            <a:headEnd/>
            <a:tailEnd/>
          </a:ln>
          <a:effectLst/>
        </p:spPr>
        <p:txBody>
          <a:bodyPr>
            <a:spAutoFit/>
          </a:bodyPr>
          <a:lstStyle/>
          <a:p>
            <a:pPr>
              <a:spcBef>
                <a:spcPct val="50000"/>
              </a:spcBef>
            </a:pPr>
            <a:r>
              <a:rPr lang="es-CO" sz="2800" b="1" dirty="0" smtClean="0">
                <a:latin typeface="Arial" charset="0"/>
                <a:cs typeface="Times New Roman" pitchFamily="124" charset="0"/>
              </a:rPr>
              <a:t>Allende se ha establecido en los Estados Unidos (California) y ha seguido su labor literaria en español, mostrando que en ese país es posible mantener el contacto necesario con el castellano para escribir.</a:t>
            </a:r>
            <a:r>
              <a:rPr lang="es-CO" sz="2800" dirty="0" smtClean="0">
                <a:latin typeface="Arial" charset="0"/>
              </a:rPr>
              <a:t> </a:t>
            </a:r>
          </a:p>
          <a:p>
            <a:pPr>
              <a:spcBef>
                <a:spcPct val="50000"/>
              </a:spcBef>
            </a:pPr>
            <a:endParaRPr lang="en-US" dirty="0"/>
          </a:p>
        </p:txBody>
      </p:sp>
      <p:pic>
        <p:nvPicPr>
          <p:cNvPr id="18435" name="Picture 3"/>
          <p:cNvPicPr>
            <a:picLocks noChangeAspect="1" noChangeArrowheads="1"/>
          </p:cNvPicPr>
          <p:nvPr/>
        </p:nvPicPr>
        <p:blipFill>
          <a:blip r:embed="rId3" cstate="print"/>
          <a:srcRect/>
          <a:stretch>
            <a:fillRect/>
          </a:stretch>
        </p:blipFill>
        <p:spPr bwMode="auto">
          <a:xfrm>
            <a:off x="533400" y="2667000"/>
            <a:ext cx="1473200" cy="180975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cstate="print"/>
          <a:srcRect/>
          <a:stretch>
            <a:fillRect/>
          </a:stretch>
        </p:blipFill>
        <p:spPr bwMode="auto">
          <a:xfrm>
            <a:off x="533400" y="4572000"/>
            <a:ext cx="1433513" cy="20574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cstate="print"/>
          <a:srcRect/>
          <a:stretch>
            <a:fillRect/>
          </a:stretch>
        </p:blipFill>
        <p:spPr bwMode="auto">
          <a:xfrm>
            <a:off x="2667000" y="2743200"/>
            <a:ext cx="1512888" cy="175260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6" cstate="print"/>
          <a:srcRect/>
          <a:stretch>
            <a:fillRect/>
          </a:stretch>
        </p:blipFill>
        <p:spPr bwMode="auto">
          <a:xfrm>
            <a:off x="2667000" y="4648200"/>
            <a:ext cx="1425575" cy="1971675"/>
          </a:xfrm>
          <a:prstGeom prst="rect">
            <a:avLst/>
          </a:prstGeom>
          <a:noFill/>
          <a:ln w="9525">
            <a:noFill/>
            <a:miter lim="800000"/>
            <a:headEnd/>
            <a:tailEnd/>
          </a:ln>
          <a:effectLst/>
        </p:spPr>
      </p:pic>
      <p:pic>
        <p:nvPicPr>
          <p:cNvPr id="18439" name="Picture 7"/>
          <p:cNvPicPr>
            <a:picLocks noChangeAspect="1" noChangeArrowheads="1"/>
          </p:cNvPicPr>
          <p:nvPr/>
        </p:nvPicPr>
        <p:blipFill>
          <a:blip r:embed="rId7" cstate="print"/>
          <a:srcRect/>
          <a:stretch>
            <a:fillRect/>
          </a:stretch>
        </p:blipFill>
        <p:spPr bwMode="auto">
          <a:xfrm>
            <a:off x="4724400" y="2743200"/>
            <a:ext cx="1371600" cy="1733550"/>
          </a:xfrm>
          <a:prstGeom prst="rect">
            <a:avLst/>
          </a:prstGeom>
          <a:noFill/>
          <a:ln w="9525">
            <a:noFill/>
            <a:miter lim="800000"/>
            <a:headEnd/>
            <a:tailEnd/>
          </a:ln>
          <a:effectLst/>
        </p:spPr>
      </p:pic>
      <p:pic>
        <p:nvPicPr>
          <p:cNvPr id="18440" name="Picture 8"/>
          <p:cNvPicPr>
            <a:picLocks noChangeAspect="1" noChangeArrowheads="1"/>
          </p:cNvPicPr>
          <p:nvPr/>
        </p:nvPicPr>
        <p:blipFill>
          <a:blip r:embed="rId8" cstate="print"/>
          <a:srcRect/>
          <a:stretch>
            <a:fillRect/>
          </a:stretch>
        </p:blipFill>
        <p:spPr bwMode="auto">
          <a:xfrm>
            <a:off x="4724400" y="4648200"/>
            <a:ext cx="1371600" cy="1905000"/>
          </a:xfrm>
          <a:prstGeom prst="rect">
            <a:avLst/>
          </a:prstGeom>
          <a:noFill/>
          <a:ln w="9525">
            <a:noFill/>
            <a:miter lim="800000"/>
            <a:headEnd/>
            <a:tailEnd/>
          </a:ln>
          <a:effectLst/>
        </p:spPr>
      </p:pic>
      <p:pic>
        <p:nvPicPr>
          <p:cNvPr id="18441" name="Picture 9"/>
          <p:cNvPicPr>
            <a:picLocks noChangeAspect="1" noChangeArrowheads="1"/>
          </p:cNvPicPr>
          <p:nvPr/>
        </p:nvPicPr>
        <p:blipFill>
          <a:blip r:embed="rId9" cstate="print"/>
          <a:srcRect/>
          <a:stretch>
            <a:fillRect/>
          </a:stretch>
        </p:blipFill>
        <p:spPr bwMode="auto">
          <a:xfrm>
            <a:off x="6629400" y="2667000"/>
            <a:ext cx="1189038" cy="1828800"/>
          </a:xfrm>
          <a:prstGeom prst="rect">
            <a:avLst/>
          </a:prstGeom>
          <a:noFill/>
          <a:ln w="9525">
            <a:noFill/>
            <a:miter lim="800000"/>
            <a:headEnd/>
            <a:tailEnd/>
          </a:ln>
          <a:effectLst/>
        </p:spPr>
      </p:pic>
      <p:pic>
        <p:nvPicPr>
          <p:cNvPr id="18442" name="Picture 10"/>
          <p:cNvPicPr>
            <a:picLocks noChangeAspect="1" noChangeArrowheads="1"/>
          </p:cNvPicPr>
          <p:nvPr/>
        </p:nvPicPr>
        <p:blipFill>
          <a:blip r:embed="rId10" cstate="print"/>
          <a:srcRect/>
          <a:stretch>
            <a:fillRect/>
          </a:stretch>
        </p:blipFill>
        <p:spPr bwMode="auto">
          <a:xfrm>
            <a:off x="6629400" y="4800600"/>
            <a:ext cx="1212850" cy="17526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62000" y="457200"/>
            <a:ext cx="4114800" cy="6124754"/>
          </a:xfrm>
          <a:prstGeom prst="rect">
            <a:avLst/>
          </a:prstGeom>
          <a:noFill/>
          <a:ln w="9525">
            <a:noFill/>
            <a:miter lim="800000"/>
            <a:headEnd/>
            <a:tailEnd/>
          </a:ln>
          <a:effectLst/>
        </p:spPr>
        <p:txBody>
          <a:bodyPr>
            <a:spAutoFit/>
          </a:bodyPr>
          <a:lstStyle/>
          <a:p>
            <a:pPr>
              <a:spcBef>
                <a:spcPct val="50000"/>
              </a:spcBef>
              <a:buFontTx/>
              <a:buChar char="•"/>
            </a:pPr>
            <a:r>
              <a:rPr lang="en-US" sz="2800" b="1" dirty="0">
                <a:latin typeface="Arial" charset="0"/>
                <a:cs typeface="Times New Roman" pitchFamily="124" charset="0"/>
              </a:rPr>
              <a:t>El </a:t>
            </a:r>
            <a:r>
              <a:rPr lang="es-CO" sz="2800" b="1" dirty="0" smtClean="0">
                <a:latin typeface="Arial" charset="0"/>
                <a:cs typeface="Times New Roman" pitchFamily="124" charset="0"/>
              </a:rPr>
              <a:t>éxito</a:t>
            </a:r>
            <a:r>
              <a:rPr lang="en-US" sz="2800" b="1" dirty="0" smtClean="0">
                <a:latin typeface="Arial" charset="0"/>
                <a:cs typeface="Times New Roman" pitchFamily="124" charset="0"/>
              </a:rPr>
              <a:t> </a:t>
            </a:r>
            <a:r>
              <a:rPr lang="es-CO" sz="2800" b="1" dirty="0" smtClean="0">
                <a:latin typeface="Arial" charset="0"/>
                <a:cs typeface="Times New Roman" pitchFamily="124" charset="0"/>
              </a:rPr>
              <a:t>internacional</a:t>
            </a:r>
            <a:r>
              <a:rPr lang="en-US" sz="2800" b="1" dirty="0" smtClean="0">
                <a:latin typeface="Arial" charset="0"/>
                <a:cs typeface="Times New Roman" pitchFamily="124" charset="0"/>
              </a:rPr>
              <a:t> </a:t>
            </a:r>
            <a:r>
              <a:rPr lang="es-CO" sz="2800" b="1" dirty="0" smtClean="0">
                <a:latin typeface="Arial" charset="0"/>
                <a:cs typeface="Times New Roman" pitchFamily="124" charset="0"/>
              </a:rPr>
              <a:t>de su primera novela, </a:t>
            </a:r>
            <a:r>
              <a:rPr lang="es-CO" sz="2800" b="1" u="sng" dirty="0" smtClean="0">
                <a:latin typeface="Arial" charset="0"/>
                <a:cs typeface="Times New Roman" pitchFamily="124" charset="0"/>
              </a:rPr>
              <a:t>La casa de los espíritus</a:t>
            </a:r>
            <a:r>
              <a:rPr lang="es-CO" sz="2800" b="1" dirty="0" smtClean="0">
                <a:latin typeface="Arial" charset="0"/>
                <a:cs typeface="Times New Roman" pitchFamily="124" charset="0"/>
              </a:rPr>
              <a:t> (1982), lanzó a Allende a la fama.  </a:t>
            </a:r>
          </a:p>
          <a:p>
            <a:pPr>
              <a:spcBef>
                <a:spcPct val="50000"/>
              </a:spcBef>
              <a:buFontTx/>
              <a:buChar char="•"/>
            </a:pPr>
            <a:r>
              <a:rPr lang="es-CO" sz="2800" b="1" dirty="0" smtClean="0">
                <a:latin typeface="Arial" charset="0"/>
                <a:cs typeface="Times New Roman" pitchFamily="124" charset="0"/>
              </a:rPr>
              <a:t>Muy influenciada por el realismo mágico de García Márquez en sus primeras obras, ha venido evolucionando y ha creado su propio estilo.  </a:t>
            </a:r>
          </a:p>
          <a:p>
            <a:pPr>
              <a:spcBef>
                <a:spcPct val="50000"/>
              </a:spcBef>
            </a:pPr>
            <a:endParaRPr lang="en-US" sz="2800" b="1" dirty="0">
              <a:latin typeface="Arial" charset="0"/>
            </a:endParaRPr>
          </a:p>
        </p:txBody>
      </p:sp>
      <p:pic>
        <p:nvPicPr>
          <p:cNvPr id="4100" name="Picture 4"/>
          <p:cNvPicPr>
            <a:picLocks noChangeAspect="1" noChangeArrowheads="1"/>
          </p:cNvPicPr>
          <p:nvPr/>
        </p:nvPicPr>
        <p:blipFill>
          <a:blip r:embed="rId3" cstate="print"/>
          <a:srcRect/>
          <a:stretch>
            <a:fillRect/>
          </a:stretch>
        </p:blipFill>
        <p:spPr bwMode="auto">
          <a:xfrm>
            <a:off x="4876800" y="533400"/>
            <a:ext cx="3884613" cy="5715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609600"/>
            <a:ext cx="7848600" cy="1107996"/>
          </a:xfrm>
          <a:prstGeom prst="rect">
            <a:avLst/>
          </a:prstGeom>
          <a:noFill/>
          <a:ln w="9525">
            <a:noFill/>
            <a:miter lim="800000"/>
            <a:headEnd/>
            <a:tailEnd/>
          </a:ln>
          <a:effectLst/>
        </p:spPr>
        <p:txBody>
          <a:bodyPr>
            <a:spAutoFit/>
          </a:bodyPr>
          <a:lstStyle/>
          <a:p>
            <a:pPr>
              <a:spcBef>
                <a:spcPct val="50000"/>
              </a:spcBef>
            </a:pPr>
            <a:r>
              <a:rPr lang="es-CO" dirty="0" smtClean="0">
                <a:latin typeface="Symbol" pitchFamily="124" charset="2"/>
                <a:cs typeface="Times New Roman" pitchFamily="124" charset="0"/>
              </a:rPr>
              <a:t>	</a:t>
            </a:r>
            <a:endParaRPr lang="en-US" sz="2800" b="1" dirty="0">
              <a:latin typeface="Arial" charset="0"/>
              <a:cs typeface="Times New Roman" pitchFamily="124" charset="0"/>
            </a:endParaRPr>
          </a:p>
          <a:p>
            <a:pPr>
              <a:spcBef>
                <a:spcPct val="50000"/>
              </a:spcBef>
            </a:pPr>
            <a:endParaRPr lang="en-US" sz="2800" b="1" dirty="0">
              <a:latin typeface="Arial" charset="0"/>
            </a:endParaRPr>
          </a:p>
        </p:txBody>
      </p:sp>
      <p:pic>
        <p:nvPicPr>
          <p:cNvPr id="5123" name="Picture 3"/>
          <p:cNvPicPr>
            <a:picLocks noChangeAspect="1" noChangeArrowheads="1"/>
          </p:cNvPicPr>
          <p:nvPr/>
        </p:nvPicPr>
        <p:blipFill>
          <a:blip r:embed="rId3" cstate="print"/>
          <a:srcRect/>
          <a:stretch>
            <a:fillRect/>
          </a:stretch>
        </p:blipFill>
        <p:spPr bwMode="auto">
          <a:xfrm>
            <a:off x="1600200" y="2362200"/>
            <a:ext cx="2549525" cy="39243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4724400" y="2133600"/>
            <a:ext cx="2840038" cy="4314825"/>
          </a:xfrm>
          <a:prstGeom prst="rect">
            <a:avLst/>
          </a:prstGeom>
          <a:noFill/>
          <a:ln w="9525">
            <a:noFill/>
            <a:miter lim="800000"/>
            <a:headEnd/>
            <a:tailEnd/>
          </a:ln>
          <a:effectLst/>
        </p:spPr>
      </p:pic>
      <p:sp>
        <p:nvSpPr>
          <p:cNvPr id="5" name="Rectangle 4"/>
          <p:cNvSpPr/>
          <p:nvPr/>
        </p:nvSpPr>
        <p:spPr>
          <a:xfrm>
            <a:off x="457200" y="228600"/>
            <a:ext cx="8153400" cy="1938992"/>
          </a:xfrm>
          <a:prstGeom prst="rect">
            <a:avLst/>
          </a:prstGeom>
        </p:spPr>
        <p:txBody>
          <a:bodyPr wrap="square">
            <a:spAutoFit/>
          </a:bodyPr>
          <a:lstStyle/>
          <a:p>
            <a:r>
              <a:rPr lang="es-CO" b="1" dirty="0" smtClean="0"/>
              <a:t>Periodista, novelista y cuentista, Allende ha ejercido su profesión literaria en la esfera del realismo mágico que surgió a mediados del siglo XX, a raíz de los escritos de Juan Rulfo, de Gabriel García Márquez y de otros latinoamericanos (Fuentes, Borges, Dragun, etc.)</a:t>
            </a:r>
            <a:endParaRPr lang="es-CO" b="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1"/>
            <a:ext cx="5105400" cy="6340197"/>
          </a:xfrm>
          <a:prstGeom prst="rect">
            <a:avLst/>
          </a:prstGeom>
          <a:noFill/>
          <a:ln w="9525">
            <a:noFill/>
            <a:miter lim="800000"/>
            <a:headEnd/>
            <a:tailEnd/>
          </a:ln>
          <a:effectLst/>
        </p:spPr>
        <p:txBody>
          <a:bodyPr wrap="square">
            <a:spAutoFit/>
          </a:bodyPr>
          <a:lstStyle/>
          <a:p>
            <a:pPr>
              <a:spcBef>
                <a:spcPct val="50000"/>
              </a:spcBef>
            </a:pPr>
            <a:r>
              <a:rPr lang="en-US" dirty="0">
                <a:cs typeface="Times New Roman" pitchFamily="124" charset="0"/>
              </a:rPr>
              <a:t> </a:t>
            </a:r>
            <a:r>
              <a:rPr lang="es-CO" sz="2800" b="1" i="1" dirty="0" smtClean="0">
                <a:latin typeface="Arial" charset="0"/>
                <a:cs typeface="Times New Roman" pitchFamily="124" charset="0"/>
              </a:rPr>
              <a:t>Código cultural: </a:t>
            </a:r>
            <a:r>
              <a:rPr lang="es-CO" sz="2800" b="1" dirty="0" smtClean="0">
                <a:latin typeface="Arial" charset="0"/>
                <a:cs typeface="Times New Roman" pitchFamily="124" charset="0"/>
              </a:rPr>
              <a:t> </a:t>
            </a:r>
          </a:p>
          <a:p>
            <a:pPr>
              <a:spcBef>
                <a:spcPct val="50000"/>
              </a:spcBef>
            </a:pPr>
            <a:r>
              <a:rPr lang="es-CO" sz="2800" b="1" dirty="0" smtClean="0">
                <a:latin typeface="Arial" charset="0"/>
                <a:cs typeface="Times New Roman" pitchFamily="124" charset="0"/>
              </a:rPr>
              <a:t>En las ciudades y sobre todo en los pueblos de Hispanoamérica, donde sigue habiendo mucha </a:t>
            </a:r>
            <a:r>
              <a:rPr lang="es-CO" sz="2800" b="1" u="sng" dirty="0" smtClean="0">
                <a:latin typeface="Arial" charset="0"/>
                <a:cs typeface="Times New Roman" pitchFamily="124" charset="0"/>
              </a:rPr>
              <a:t>gente analfabeta</a:t>
            </a:r>
            <a:r>
              <a:rPr lang="es-CO" sz="2800" b="1" dirty="0" smtClean="0">
                <a:latin typeface="Arial" charset="0"/>
                <a:cs typeface="Times New Roman" pitchFamily="124" charset="0"/>
              </a:rPr>
              <a:t>, existe el </a:t>
            </a:r>
            <a:r>
              <a:rPr lang="es-CO" sz="2800" b="1" u="sng" dirty="0" smtClean="0">
                <a:latin typeface="Arial" charset="0"/>
                <a:cs typeface="Times New Roman" pitchFamily="124" charset="0"/>
              </a:rPr>
              <a:t>oficio del </a:t>
            </a:r>
            <a:r>
              <a:rPr lang="es-CO" sz="2800" b="1" i="1" u="sng" dirty="0" smtClean="0">
                <a:latin typeface="Arial" charset="0"/>
                <a:cs typeface="Times New Roman" pitchFamily="124" charset="0"/>
              </a:rPr>
              <a:t>escribano,</a:t>
            </a:r>
            <a:r>
              <a:rPr lang="es-CO" sz="2800" b="1" dirty="0" smtClean="0">
                <a:latin typeface="Arial" charset="0"/>
                <a:cs typeface="Times New Roman" pitchFamily="124" charset="0"/>
              </a:rPr>
              <a:t> que es una persona que sabe leer y escribir y que por un precio determinado </a:t>
            </a:r>
            <a:r>
              <a:rPr lang="es-CO" sz="2800" b="1" u="sng" dirty="0" smtClean="0">
                <a:latin typeface="Arial" charset="0"/>
                <a:cs typeface="Times New Roman" pitchFamily="124" charset="0"/>
              </a:rPr>
              <a:t>le traduce una carta a su cliente o se la escribe</a:t>
            </a:r>
            <a:r>
              <a:rPr lang="es-CO" sz="2800" b="1" dirty="0" smtClean="0">
                <a:latin typeface="Arial" charset="0"/>
                <a:cs typeface="Times New Roman" pitchFamily="124" charset="0"/>
              </a:rPr>
              <a:t>.  Muchas veces, estos escribanos también resuelven trámites.</a:t>
            </a:r>
            <a:r>
              <a:rPr lang="es-CO" sz="2800" b="1" dirty="0" smtClean="0">
                <a:latin typeface="Arial" charset="0"/>
              </a:rPr>
              <a:t> </a:t>
            </a:r>
            <a:endParaRPr lang="es-CO" sz="2800" b="1" dirty="0">
              <a:latin typeface="Arial" charset="0"/>
            </a:endParaRPr>
          </a:p>
        </p:txBody>
      </p:sp>
      <p:pic>
        <p:nvPicPr>
          <p:cNvPr id="6148" name="Picture 4"/>
          <p:cNvPicPr>
            <a:picLocks noChangeAspect="1" noChangeArrowheads="1"/>
          </p:cNvPicPr>
          <p:nvPr/>
        </p:nvPicPr>
        <p:blipFill>
          <a:blip r:embed="rId3" cstate="print"/>
          <a:srcRect/>
          <a:stretch>
            <a:fillRect/>
          </a:stretch>
        </p:blipFill>
        <p:spPr bwMode="auto">
          <a:xfrm>
            <a:off x="6019800" y="3276600"/>
            <a:ext cx="2819400" cy="2708275"/>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6096000" y="685800"/>
            <a:ext cx="2667000" cy="225425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152400"/>
            <a:ext cx="8229600" cy="1785104"/>
          </a:xfrm>
          <a:prstGeom prst="rect">
            <a:avLst/>
          </a:prstGeom>
          <a:noFill/>
          <a:ln w="9525">
            <a:noFill/>
            <a:miter lim="800000"/>
            <a:headEnd/>
            <a:tailEnd/>
          </a:ln>
          <a:effectLst/>
        </p:spPr>
        <p:txBody>
          <a:bodyPr wrap="square">
            <a:spAutoFit/>
          </a:bodyPr>
          <a:lstStyle/>
          <a:p>
            <a:pPr>
              <a:spcBef>
                <a:spcPct val="50000"/>
              </a:spcBef>
            </a:pPr>
            <a:r>
              <a:rPr lang="en-US" dirty="0">
                <a:cs typeface="Times New Roman" pitchFamily="124" charset="0"/>
              </a:rPr>
              <a:t> </a:t>
            </a:r>
            <a:endParaRPr lang="en-US" b="1" dirty="0">
              <a:cs typeface="Times New Roman" pitchFamily="124" charset="0"/>
            </a:endParaRPr>
          </a:p>
          <a:p>
            <a:pPr algn="ctr">
              <a:spcBef>
                <a:spcPct val="50000"/>
              </a:spcBef>
            </a:pPr>
            <a:r>
              <a:rPr lang="es-CO" sz="3600" b="1" dirty="0" smtClean="0"/>
              <a:t>“DOS PALABRAS”  </a:t>
            </a:r>
            <a:r>
              <a:rPr lang="es-CO" sz="3200" b="1" dirty="0" smtClean="0"/>
              <a:t>es su primer cuento en la colección de “Cuentos de Eva Luna” </a:t>
            </a:r>
            <a:endParaRPr lang="es-CO" b="1" dirty="0"/>
          </a:p>
        </p:txBody>
      </p:sp>
      <p:sp>
        <p:nvSpPr>
          <p:cNvPr id="22529" name="Rectangle 1"/>
          <p:cNvSpPr>
            <a:spLocks noChangeArrowheads="1"/>
          </p:cNvSpPr>
          <p:nvPr/>
        </p:nvSpPr>
        <p:spPr bwMode="auto">
          <a:xfrm>
            <a:off x="1066800" y="1765757"/>
            <a:ext cx="7010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s-CO" sz="28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Dos Palabras</a:t>
            </a: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por </a:t>
            </a:r>
            <a:r>
              <a:rPr kumimoji="0" lang="es-CO" sz="28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Isabel Allende</a:t>
            </a: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es una novela sentimental. Allende utiliza un lenguaje culto para escribir este cuento de amor. </a:t>
            </a: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endPar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Además, el texto es en forma realista.             El cuento estaba escrito en la tercera persona omnisciente. </a:t>
            </a:r>
          </a:p>
          <a:p>
            <a:pPr marL="0" marR="0" lvl="0" indent="0" algn="ctr" defTabSz="914400" rtl="0" eaLnBrk="1" fontAlgn="base" latinLnBrk="0" hangingPunct="1">
              <a:lnSpc>
                <a:spcPct val="100000"/>
              </a:lnSpc>
              <a:spcBef>
                <a:spcPct val="0"/>
              </a:spcBef>
              <a:spcAft>
                <a:spcPct val="0"/>
              </a:spcAft>
              <a:buClrTx/>
              <a:buSzTx/>
              <a:buFontTx/>
              <a:buNone/>
              <a:tabLst>
                <a:tab pos="1714500" algn="l"/>
              </a:tabLst>
            </a:pPr>
            <a:endPar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tab pos="1714500" algn="l"/>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Toda la acción transcurre durante unos cincos meses en el campo donde ellos vivían.</a:t>
            </a:r>
            <a:endParaRPr kumimoji="0" lang="es-CO" sz="2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52400"/>
            <a:ext cx="5715000" cy="707886"/>
          </a:xfrm>
          <a:prstGeom prst="rect">
            <a:avLst/>
          </a:prstGeom>
          <a:noFill/>
        </p:spPr>
        <p:txBody>
          <a:bodyPr wrap="square" rtlCol="0">
            <a:spAutoFit/>
          </a:bodyPr>
          <a:lstStyle/>
          <a:p>
            <a:pPr algn="ctr"/>
            <a:r>
              <a:rPr lang="es-CO" sz="4000" b="1" dirty="0" smtClean="0"/>
              <a:t>PERSONAJES</a:t>
            </a:r>
            <a:endParaRPr lang="es-CO" sz="4000" b="1" dirty="0"/>
          </a:p>
        </p:txBody>
      </p:sp>
      <p:sp>
        <p:nvSpPr>
          <p:cNvPr id="20481" name="Rectangle 1"/>
          <p:cNvSpPr>
            <a:spLocks noChangeArrowheads="1"/>
          </p:cNvSpPr>
          <p:nvPr/>
        </p:nvSpPr>
        <p:spPr bwMode="auto">
          <a:xfrm>
            <a:off x="533400" y="838200"/>
            <a:ext cx="86106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Hay dos personajes principales: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2800" b="1"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Belisa Crepusculario</a:t>
            </a: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es una mujer pobre e inteligente. Aunque el principio de su vida estaba muy difícil, ella continuaba a ver al futuro y, eventualmente, encontró un amor en su vida, </a:t>
            </a:r>
            <a:r>
              <a:rPr kumimoji="0" lang="es-CO" sz="2800" b="1"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las palabras</a:t>
            </a: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Ella se dedica todo su tiempo a su nuevo amor. Si tuviera la oportunidad a aprender más sobre las palabras, ella siempre lo haría. Ella pasa mucho tiempo en las comunidades diferentes del mundo para compartir los cuentos de la historia y de las tradiciones.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 hecho, por su pasión y su compartimiento, ella tiene un gran efecto positivo en las vidas de muchas, incluyendo la vida del Coronel.</a:t>
            </a:r>
            <a:endParaRPr kumimoji="0" lang="es-CO" sz="2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762000"/>
            <a:ext cx="7543800" cy="1077218"/>
          </a:xfrm>
          <a:prstGeom prst="rect">
            <a:avLst/>
          </a:prstGeom>
          <a:noFill/>
          <a:ln w="9525">
            <a:noFill/>
            <a:miter lim="800000"/>
            <a:headEnd/>
            <a:tailEnd/>
          </a:ln>
          <a:effectLst/>
        </p:spPr>
        <p:txBody>
          <a:bodyPr>
            <a:spAutoFit/>
          </a:bodyPr>
          <a:lstStyle/>
          <a:p>
            <a:pPr>
              <a:spcBef>
                <a:spcPct val="50000"/>
              </a:spcBef>
            </a:pPr>
            <a:endParaRPr lang="en-US" sz="2800" b="1" dirty="0">
              <a:latin typeface="Arial" charset="0"/>
              <a:cs typeface="Times New Roman" pitchFamily="124" charset="0"/>
            </a:endParaRPr>
          </a:p>
          <a:p>
            <a:pPr>
              <a:spcBef>
                <a:spcPct val="50000"/>
              </a:spcBef>
            </a:pPr>
            <a:endParaRPr lang="en-US" dirty="0"/>
          </a:p>
        </p:txBody>
      </p:sp>
      <p:sp>
        <p:nvSpPr>
          <p:cNvPr id="18433" name="Rectangle 1"/>
          <p:cNvSpPr>
            <a:spLocks noChangeArrowheads="1"/>
          </p:cNvSpPr>
          <p:nvPr/>
        </p:nvSpPr>
        <p:spPr bwMode="auto">
          <a:xfrm>
            <a:off x="304800" y="459433"/>
            <a:ext cx="6096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 otro, </a:t>
            </a:r>
            <a:r>
              <a:rPr kumimoji="0" lang="es-CO" b="1"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el Coronel</a:t>
            </a: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es un hombre temido y respetado. Es importante que todos reconozcan el cambio que ocurriera con el Coronel.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 el principio, el hombre está muy serio y concentrado en la posibilidad de ser presidente.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Sin embargo, después de encontrar a Belisa, él empezó a cambiar. Durante su campaña, él no se parece muy interesado en la elección.  De hecho, todos sus pensamientos  están enfocados en sus palabras secretas y su encuentro con Belisa.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CO"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Por eso, en el fin del cuento,  el Coronel entiende la importancia de ser humano.</a:t>
            </a:r>
            <a:r>
              <a:rPr kumimoji="0" lang="es-CO"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s-CO"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CO" sz="2800" b="0" i="0" u="none" strike="noStrike" cap="none" normalizeH="0" baseline="0" dirty="0" smtClean="0">
              <a:ln>
                <a:noFill/>
              </a:ln>
              <a:solidFill>
                <a:schemeClr val="tx1"/>
              </a:solidFill>
              <a:effectLst/>
              <a:latin typeface="Arial" pitchFamily="34" charset="0"/>
            </a:endParaRPr>
          </a:p>
        </p:txBody>
      </p:sp>
      <p:pic>
        <p:nvPicPr>
          <p:cNvPr id="8" name="Picture 8"/>
          <p:cNvPicPr>
            <a:picLocks noChangeAspect="1" noChangeArrowheads="1"/>
          </p:cNvPicPr>
          <p:nvPr/>
        </p:nvPicPr>
        <p:blipFill>
          <a:blip r:embed="rId3" cstate="print"/>
          <a:srcRect/>
          <a:stretch>
            <a:fillRect/>
          </a:stretch>
        </p:blipFill>
        <p:spPr bwMode="auto">
          <a:xfrm>
            <a:off x="6858000" y="228600"/>
            <a:ext cx="2057400" cy="3048000"/>
          </a:xfrm>
          <a:prstGeom prst="rect">
            <a:avLst/>
          </a:prstGeom>
          <a:noFill/>
          <a:ln w="9525">
            <a:noFill/>
            <a:miter lim="800000"/>
            <a:headEnd/>
            <a:tailEnd/>
          </a:ln>
          <a:effectLst/>
        </p:spPr>
      </p:pic>
      <p:pic>
        <p:nvPicPr>
          <p:cNvPr id="9" name="Picture 9"/>
          <p:cNvPicPr>
            <a:picLocks noChangeAspect="1" noChangeArrowheads="1"/>
          </p:cNvPicPr>
          <p:nvPr/>
        </p:nvPicPr>
        <p:blipFill>
          <a:blip r:embed="rId4" cstate="print"/>
          <a:srcRect/>
          <a:stretch>
            <a:fillRect/>
          </a:stretch>
        </p:blipFill>
        <p:spPr bwMode="auto">
          <a:xfrm>
            <a:off x="6846094" y="3429000"/>
            <a:ext cx="2050256" cy="32004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707</Words>
  <Application>Microsoft Office PowerPoint</Application>
  <PresentationFormat>On-screen Show (4:3)</PresentationFormat>
  <Paragraphs>73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Teacher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Ward</dc:creator>
  <cp:lastModifiedBy>221162</cp:lastModifiedBy>
  <cp:revision>99</cp:revision>
  <dcterms:created xsi:type="dcterms:W3CDTF">2006-04-09T19:56:45Z</dcterms:created>
  <dcterms:modified xsi:type="dcterms:W3CDTF">2014-05-07T18:10:33Z</dcterms:modified>
</cp:coreProperties>
</file>